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2"/>
  </p:notesMasterIdLst>
  <p:handoutMasterIdLst>
    <p:handoutMasterId r:id="rId33"/>
  </p:handoutMasterIdLst>
  <p:sldIdLst>
    <p:sldId id="597" r:id="rId2"/>
    <p:sldId id="598" r:id="rId3"/>
    <p:sldId id="596" r:id="rId4"/>
    <p:sldId id="599" r:id="rId5"/>
    <p:sldId id="592" r:id="rId6"/>
    <p:sldId id="600" r:id="rId7"/>
    <p:sldId id="594" r:id="rId8"/>
    <p:sldId id="595" r:id="rId9"/>
    <p:sldId id="601" r:id="rId10"/>
    <p:sldId id="602" r:id="rId11"/>
    <p:sldId id="603" r:id="rId12"/>
    <p:sldId id="604" r:id="rId13"/>
    <p:sldId id="605" r:id="rId14"/>
    <p:sldId id="606" r:id="rId15"/>
    <p:sldId id="607" r:id="rId16"/>
    <p:sldId id="608" r:id="rId17"/>
    <p:sldId id="609" r:id="rId18"/>
    <p:sldId id="610" r:id="rId19"/>
    <p:sldId id="611" r:id="rId20"/>
    <p:sldId id="612" r:id="rId21"/>
    <p:sldId id="613" r:id="rId22"/>
    <p:sldId id="614" r:id="rId23"/>
    <p:sldId id="616" r:id="rId24"/>
    <p:sldId id="618" r:id="rId25"/>
    <p:sldId id="626" r:id="rId26"/>
    <p:sldId id="627" r:id="rId27"/>
    <p:sldId id="619" r:id="rId28"/>
    <p:sldId id="623" r:id="rId29"/>
    <p:sldId id="625" r:id="rId30"/>
    <p:sldId id="628" r:id="rId31"/>
  </p:sldIdLst>
  <p:sldSz cx="9144000" cy="5143500" type="screen16x9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FFFF99"/>
    <a:srgbClr val="C5E9BD"/>
    <a:srgbClr val="339933"/>
    <a:srgbClr val="CDF5B1"/>
    <a:srgbClr val="D8F39B"/>
    <a:srgbClr val="608DC4"/>
    <a:srgbClr val="090416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4438" autoAdjust="0"/>
    <p:restoredTop sz="97495" autoAdjust="0"/>
  </p:normalViewPr>
  <p:slideViewPr>
    <p:cSldViewPr>
      <p:cViewPr>
        <p:scale>
          <a:sx n="100" d="100"/>
          <a:sy n="100" d="100"/>
        </p:scale>
        <p:origin x="-24" y="-7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fld id="{37595187-A3FB-4C73-A387-875D576657C4}" type="datetimeFigureOut">
              <a:rPr lang="ru-RU"/>
              <a:pPr>
                <a:defRPr/>
              </a:pPr>
              <a:t>02.10.2014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fld id="{172828D3-ACDD-4F74-BEF1-FBDBC95EE8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fld id="{9758F028-835E-4F68-871C-8710CB11DFEC}" type="datetimeFigureOut">
              <a:rPr lang="ru-RU"/>
              <a:pPr>
                <a:defRPr/>
              </a:pPr>
              <a:t>02.10.2014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effectLst/>
                <a:latin typeface="+mn-lt"/>
              </a:defRPr>
            </a:lvl1pPr>
          </a:lstStyle>
          <a:p>
            <a:pPr>
              <a:defRPr/>
            </a:pPr>
            <a:fld id="{8ED9BA3B-C75B-403A-9BFD-0C28EAEAFC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95325"/>
            <a:ext cx="8991600" cy="337185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055" y="0"/>
                </a:cxn>
                <a:cxn ang="0">
                  <a:pos x="6556" y="500"/>
                </a:cxn>
                <a:cxn ang="0">
                  <a:pos x="6056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6055" y="0"/>
                  </a:lnTo>
                  <a:cubicBezTo>
                    <a:pt x="6332" y="0"/>
                    <a:pt x="6556" y="223"/>
                    <a:pt x="6556" y="500"/>
                  </a:cubicBezTo>
                  <a:cubicBezTo>
                    <a:pt x="6556" y="776"/>
                    <a:pt x="6332" y="999"/>
                    <a:pt x="6056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effectLst/>
              </a:endParaRPr>
            </a:p>
          </p:txBody>
        </p:sp>
      </p:grpSp>
      <p:sp>
        <p:nvSpPr>
          <p:cNvPr id="727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069975"/>
            <a:ext cx="8077200" cy="1208088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581275"/>
            <a:ext cx="6629400" cy="1257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6300"/>
            <a:ext cx="2133600" cy="3540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0484B-9603-4C2B-980C-21D9FB653342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9475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6300"/>
            <a:ext cx="2133600" cy="3540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C43A0-C2C4-41E5-B892-F11D37873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3F98D-B4D8-48B8-B103-C95D9CC4D205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7B60E-DAD4-4590-A3D1-EE1AA85A6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171450"/>
            <a:ext cx="2084387" cy="43434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171450"/>
            <a:ext cx="6102350" cy="43434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938CD-AD2E-4452-BFFA-A7BAC5C1116D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6EF8C-B238-4408-9673-8924F0822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171450"/>
            <a:ext cx="8015287" cy="6858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200150"/>
            <a:ext cx="3886200" cy="158115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3886200" cy="158115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09600" y="2933700"/>
            <a:ext cx="7924800" cy="158115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D6AF5-EA2A-45F6-852E-49EEBEDD987F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E1267-F68A-4817-B36D-F95766AB2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171450"/>
            <a:ext cx="8015287" cy="6858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200150"/>
            <a:ext cx="7924800" cy="33147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CFCE-AFBA-4AF2-849E-0E6EBEECB54A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3DE26-EF20-4292-AEE2-CAEDCC604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961C3-D787-4AB5-B51C-D97114E91987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C7A03-D6EE-4F2C-A958-E8E8CADC33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E2DB1-CBA0-4283-AE7F-9555C77771D5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B841F-5677-4CDC-B127-AA18F5F826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3886200" cy="331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3886200" cy="331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8E17B-872F-446B-942A-C8C10C39727B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53907-4A5D-478F-B99E-8E9888291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B5910-E87E-49C9-B40E-DEE3DCF438CB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21990-A1E6-4BAE-97CF-E9C1C6F11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18DFB-412C-43C3-BF7F-AD200E38C981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EA40B-6F38-47F9-9A01-7988B5DCD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119A9-B68A-4591-84C9-46CCC9FCC38D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840B0-F83A-468C-930B-83D11F777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EF730-4767-4208-A662-68404D159B5B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0C1D2-AE31-4213-ABA7-FA18B8196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58AA-9FFC-4C13-8506-BB9EF8A701DD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10EE-E97C-4B86-800C-2C7F31C62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14300"/>
            <a:ext cx="8686800" cy="4572000"/>
            <a:chOff x="0" y="96"/>
            <a:chExt cx="5472" cy="3840"/>
          </a:xfrm>
        </p:grpSpPr>
        <p:sp>
          <p:nvSpPr>
            <p:cNvPr id="7168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7168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8832" y="0"/>
                </a:cxn>
                <a:cxn ang="0">
                  <a:pos x="9333" y="500"/>
                </a:cxn>
                <a:cxn ang="0">
                  <a:pos x="8833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8832" y="0"/>
                  </a:lnTo>
                  <a:cubicBezTo>
                    <a:pt x="9109" y="0"/>
                    <a:pt x="9333" y="223"/>
                    <a:pt x="9333" y="500"/>
                  </a:cubicBezTo>
                  <a:cubicBezTo>
                    <a:pt x="9333" y="776"/>
                    <a:pt x="9109" y="999"/>
                    <a:pt x="8833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effectLst/>
                <a:latin typeface="Times New Roman" pitchFamily="18" charset="0"/>
              </a:endParaRPr>
            </a:p>
          </p:txBody>
        </p:sp>
        <p:sp>
          <p:nvSpPr>
            <p:cNvPr id="7168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1800">
                <a:effectLst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71450"/>
            <a:ext cx="80152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00150"/>
            <a:ext cx="79248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fld id="{683DDC5A-E3B1-49D8-A691-9E9E176DBFDF}" type="datetimeFigureOut">
              <a:rPr lang="ru-RU"/>
              <a:pPr>
                <a:defRPr/>
              </a:pPr>
              <a:t>02.10.2014</a:t>
            </a:fld>
            <a:endParaRPr lang="ru-RU"/>
          </a:p>
        </p:txBody>
      </p:sp>
      <p:sp>
        <p:nvSpPr>
          <p:cNvPr id="716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 Black" pitchFamily="34" charset="0"/>
              </a:defRPr>
            </a:lvl1pPr>
          </a:lstStyle>
          <a:p>
            <a:pPr>
              <a:defRPr/>
            </a:pPr>
            <a:fld id="{2E8C5375-798F-480C-8741-DBB40BA52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  <p:sldLayoutId id="214748368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 i="1" smtClean="0">
                <a:solidFill>
                  <a:srgbClr val="002060"/>
                </a:solidFill>
              </a:rPr>
              <a:t>Педагогическая лаборатория учителя как ресурс формирования нового качества образования</a:t>
            </a:r>
          </a:p>
          <a:p>
            <a:pPr algn="ctr">
              <a:buFont typeface="Wingdings" pitchFamily="2" charset="2"/>
              <a:buNone/>
            </a:pPr>
            <a:r>
              <a:rPr lang="ru-RU" sz="2000" b="1" i="1" smtClean="0">
                <a:solidFill>
                  <a:srgbClr val="002060"/>
                </a:solidFill>
              </a:rPr>
              <a:t>                                                       </a:t>
            </a:r>
            <a:r>
              <a:rPr lang="ru-RU" sz="2000" b="1" i="1" smtClean="0">
                <a:solidFill>
                  <a:srgbClr val="002060"/>
                </a:solidFill>
                <a:latin typeface="Times New Roman" pitchFamily="18" charset="0"/>
              </a:rPr>
              <a:t>Садыкова З.Ф., методист ИМО</a:t>
            </a:r>
          </a:p>
          <a:p>
            <a:pPr algn="r">
              <a:buFont typeface="Wingdings" pitchFamily="2" charset="2"/>
              <a:buNone/>
            </a:pPr>
            <a:r>
              <a:rPr lang="ru-RU" sz="2000" b="1" i="1" smtClean="0">
                <a:solidFill>
                  <a:srgbClr val="002060"/>
                </a:solidFill>
                <a:latin typeface="Times New Roman" pitchFamily="18" charset="0"/>
              </a:rPr>
              <a:t>Управления образования г.Казани</a:t>
            </a:r>
            <a:endParaRPr lang="ru-RU" sz="2000" b="1" i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Эстетика оформления кабинета</a:t>
            </a:r>
            <a:r>
              <a:rPr lang="ru-RU" sz="3800" smtClean="0"/>
              <a:t>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Оформление рабочего места учителя.</a:t>
            </a:r>
          </a:p>
          <a:p>
            <a:pPr>
              <a:lnSpc>
                <a:spcPct val="9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Культура оформления стендовых и иных материалов.</a:t>
            </a:r>
          </a:p>
          <a:p>
            <a:pPr>
              <a:lnSpc>
                <a:spcPct val="9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Соблюдение определенного (единого) стиля в оформлении кабинета.</a:t>
            </a:r>
          </a:p>
          <a:p>
            <a:pPr>
              <a:lnSpc>
                <a:spcPct val="9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Наличие    в    оформлении    кабинета   деталей    положительного    воздействующих    на эмоциональное состояние участников образовательного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Кабинеты оценивают по каждому критерию по  3-х-бальной системе :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b="1" i="1" smtClean="0">
                <a:solidFill>
                  <a:srgbClr val="000099"/>
                </a:solidFill>
                <a:latin typeface="Times New Roman" pitchFamily="18" charset="0"/>
              </a:rPr>
              <a:t>3 балла - полностью соответствует критерию;</a:t>
            </a:r>
          </a:p>
          <a:p>
            <a:r>
              <a:rPr lang="ru-RU" sz="2800" b="1" i="1" smtClean="0">
                <a:solidFill>
                  <a:srgbClr val="000099"/>
                </a:solidFill>
                <a:latin typeface="Times New Roman" pitchFamily="18" charset="0"/>
              </a:rPr>
              <a:t>2 балла - частично не соответствует;</a:t>
            </a:r>
          </a:p>
          <a:p>
            <a:r>
              <a:rPr lang="ru-RU" sz="2800" b="1" i="1" smtClean="0">
                <a:solidFill>
                  <a:srgbClr val="000099"/>
                </a:solidFill>
                <a:latin typeface="Times New Roman" pitchFamily="18" charset="0"/>
              </a:rPr>
              <a:t>1 балл - соответствует частично;</a:t>
            </a:r>
          </a:p>
          <a:p>
            <a:r>
              <a:rPr lang="ru-RU" sz="2800" b="1" i="1" smtClean="0">
                <a:solidFill>
                  <a:srgbClr val="000099"/>
                </a:solidFill>
                <a:latin typeface="Times New Roman" pitchFamily="18" charset="0"/>
              </a:rPr>
              <a:t>О баллов - не соответствует.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График проведения конкурса </a:t>
            </a:r>
            <a:b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учебных кабинетов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smtClean="0"/>
          </a:p>
        </p:txBody>
      </p:sp>
      <p:graphicFrame>
        <p:nvGraphicFramePr>
          <p:cNvPr id="28706" name="Group 34"/>
          <p:cNvGraphicFramePr>
            <a:graphicFrameLocks noGrp="1"/>
          </p:cNvGraphicFramePr>
          <p:nvPr/>
        </p:nvGraphicFramePr>
        <p:xfrm>
          <a:off x="539750" y="1203325"/>
          <a:ext cx="7920038" cy="3240089"/>
        </p:xfrm>
        <a:graphic>
          <a:graphicData uri="http://schemas.openxmlformats.org/drawingml/2006/table">
            <a:tbl>
              <a:tblPr/>
              <a:tblGrid>
                <a:gridCol w="555625"/>
                <a:gridCol w="5280025"/>
                <a:gridCol w="2084388"/>
              </a:tblGrid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Конкурс кабинетов начальных классов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1-10 октября 2014 г.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Конкурс кабинетов татарского языка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Октябрь 2014 г.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Конкурс кабинетов иностранных языков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Ноябрь 2014 г.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Конкурс кабинетов русского языка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Декабрь 2014 г.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Конкурс кабинетов физики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Январь 201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5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г.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Конкурс кабинетов ОБЖ,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физической культуры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Апрель 201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5</a:t>
                      </a: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 г.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Форма предоставления итогов </a:t>
            </a:r>
            <a:b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районного этапа конкурса кабинетов</a:t>
            </a:r>
          </a:p>
        </p:txBody>
      </p:sp>
      <p:graphicFrame>
        <p:nvGraphicFramePr>
          <p:cNvPr id="29726" name="Group 30"/>
          <p:cNvGraphicFramePr>
            <a:graphicFrameLocks noGrp="1"/>
          </p:cNvGraphicFramePr>
          <p:nvPr>
            <p:ph idx="1"/>
          </p:nvPr>
        </p:nvGraphicFramePr>
        <p:xfrm>
          <a:off x="609600" y="1200150"/>
          <a:ext cx="7707313" cy="2256790"/>
        </p:xfrm>
        <a:graphic>
          <a:graphicData uri="http://schemas.openxmlformats.org/drawingml/2006/table">
            <a:tbl>
              <a:tblPr/>
              <a:tblGrid>
                <a:gridCol w="1441450"/>
                <a:gridCol w="1152525"/>
                <a:gridCol w="1584325"/>
                <a:gridCol w="1471613"/>
                <a:gridCol w="1192212"/>
                <a:gridCol w="865188"/>
              </a:tblGrid>
              <a:tr h="101123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Наименование ОУ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Условия работы в кабинете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Педагогическая лаборатория учителя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Эстетика оформления кабинета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Итог в баллах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Рейтинг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Max        12 баллов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Max            33 балла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Max            12 баллов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Лицей №159 -Кабинет математики</a:t>
            </a:r>
            <a:r>
              <a:rPr lang="ru-RU" sz="38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0723" name="Picture 4" descr="DSC0060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00113" y="987425"/>
            <a:ext cx="6767512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1747" name="Picture 4" descr="DSC006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1131888"/>
            <a:ext cx="80645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63688"/>
            <a:ext cx="7924800" cy="2951162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32771" name="Picture 4" descr="DSC0061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058863"/>
            <a:ext cx="7993063" cy="34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3795" name="Picture 4" descr="DSC0064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987425"/>
            <a:ext cx="7993063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4819" name="Picture 4" descr="DSC0066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203325"/>
            <a:ext cx="7921625" cy="349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5843" name="Picture 4" descr="DSC0067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203325"/>
            <a:ext cx="7921625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4" name="Rectangle 13"/>
          <p:cNvSpPr>
            <a:spLocks noGrp="1" noChangeArrowheads="1"/>
          </p:cNvSpPr>
          <p:nvPr>
            <p:ph sz="quarter" idx="4294967295"/>
          </p:nvPr>
        </p:nvSpPr>
        <p:spPr>
          <a:xfrm>
            <a:off x="609600" y="1200150"/>
            <a:ext cx="3886200" cy="1581150"/>
          </a:xfrm>
        </p:spPr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18435" name="Rectangle 14"/>
          <p:cNvSpPr>
            <a:spLocks noGrp="1" noChangeArrowheads="1"/>
          </p:cNvSpPr>
          <p:nvPr>
            <p:ph sz="quarter" idx="4294967295"/>
          </p:nvPr>
        </p:nvSpPr>
        <p:spPr>
          <a:xfrm>
            <a:off x="4648200" y="1200150"/>
            <a:ext cx="3886200" cy="1581150"/>
          </a:xfrm>
        </p:spPr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18436" name="Rectangle 1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2933700"/>
            <a:ext cx="7924800" cy="1581150"/>
          </a:xfrm>
        </p:spPr>
        <p:txBody>
          <a:bodyPr/>
          <a:lstStyle/>
          <a:p>
            <a:pPr eaLnBrk="1" hangingPunct="1"/>
            <a:endParaRPr lang="ru-RU" sz="2800" smtClean="0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395288" y="1779588"/>
            <a:ext cx="87487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Городской конкурс учебных кабинетов образовательных организаций</a:t>
            </a:r>
            <a:endParaRPr lang="ru-RU" sz="40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6867" name="Picture 4" descr="DSC0071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131888"/>
            <a:ext cx="792003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7891" name="Picture 4" descr="DSC0073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058863"/>
            <a:ext cx="79216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9939" name="Picture 4" descr="DSC007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4213" y="1131888"/>
            <a:ext cx="7848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математики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0963" name="Picture 4" descr="DSC0075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058863"/>
            <a:ext cx="7993063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русского языка и литературы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1987" name="Picture 4" descr="DSC0083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850" y="987425"/>
            <a:ext cx="835183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русского языка и литературы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1204" name="Picture 4" descr="DSC0082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131888"/>
            <a:ext cx="799306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русского языка и литературы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276350"/>
            <a:ext cx="7924800" cy="32385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2228" name="Picture 4" descr="DSC0083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131888"/>
            <a:ext cx="77787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татарского языка и литературы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4035" name="Picture 4" descr="DSC0081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058863"/>
            <a:ext cx="7993063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2800" b="1" i="1" smtClean="0">
                <a:solidFill>
                  <a:schemeClr val="tx1"/>
                </a:solidFill>
                <a:latin typeface="Times New Roman" pitchFamily="18" charset="0"/>
              </a:rPr>
              <a:t>Кабинет татарского языка и литературы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7107" name="Picture 4" descr="DSC0081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131888"/>
            <a:ext cx="7993063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Кабинет татарского языка и литературы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8131" name="Picture 4" descr="DSC0081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288" y="1101725"/>
            <a:ext cx="8137525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Цели и задачи конкурса: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1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повышение роли кабинетов в обучении и воспитании школьников и в совершенствовании образовательного процесса (урочной и внеурочной деятельности);</a:t>
            </a:r>
          </a:p>
          <a:p>
            <a:pPr eaLnBrk="1" hangingPunct="1"/>
            <a:r>
              <a:rPr lang="ru-RU" sz="1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стимулирование совершенствования оснащённости кабинетов дидактическими  и методическими пособиями, современными техническими средствами обучения, учебным оборудованием;</a:t>
            </a:r>
          </a:p>
          <a:p>
            <a:pPr eaLnBrk="1" hangingPunct="1"/>
            <a:r>
              <a:rPr lang="ru-RU" sz="1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поощрение руководителей, заведующих кабинетами образовательных организаций.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b="1" i="1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ru-RU" sz="2800" b="1" i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</a:t>
            </a:r>
            <a:endParaRPr lang="ru-RU" smtClean="0">
              <a:solidFill>
                <a:srgbClr val="002060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ru-RU" sz="4400" b="1" i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sz="4400" b="1" i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Порядок организации и проведение конкурса</a:t>
            </a:r>
            <a:endParaRPr lang="ru-RU" sz="4400" b="1" i="1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Конкурс проводится в 2 этапа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000" b="1" smtClean="0">
                <a:solidFill>
                  <a:srgbClr val="09041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</a:t>
            </a:r>
            <a:r>
              <a:rPr lang="ru-RU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1этап-районный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2этап-городской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Состав комиссии</a:t>
            </a:r>
            <a:r>
              <a:rPr lang="ru-RU" sz="3800" smtClean="0"/>
              <a:t>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специалисты Управления образования;</a:t>
            </a:r>
          </a:p>
          <a:p>
            <a:r>
              <a:rPr lang="ru-RU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методисты ИМО Управления образования;</a:t>
            </a:r>
          </a:p>
          <a:p>
            <a:r>
              <a:rPr lang="ru-RU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руководители МО образовательных учреждений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>
          <a:xfrm>
            <a:off x="195263" y="171450"/>
            <a:ext cx="8015287" cy="528638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.       </a:t>
            </a:r>
            <a:r>
              <a:rPr lang="ru-RU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Критерии оценивания:</a:t>
            </a:r>
            <a:r>
              <a:rPr lang="ru-RU" smtClean="0"/>
              <a:t> 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987425"/>
            <a:ext cx="7994650" cy="3889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Наличие в кабинете Инструкций и Документов по санитарно-гигиеническим требованиям и требованиям техники безопасности.</a:t>
            </a: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Соответствие реальных условий в кабинете валеологическим нормативным требованиям (освещенность, цветовая гамма, обеспечение чистоты воздуха, режима влажности и т.д.)</a:t>
            </a: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Соответствие хранения специфических веществ и оборудования в кабинете нормам СанПинов.</a:t>
            </a:r>
            <a:b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</a:br>
            <a:endParaRPr lang="ru-RU" sz="2400" b="1" i="1" smtClean="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latin typeface="Times New Roman" pitchFamily="18" charset="0"/>
              </a:rPr>
              <a:t>Наличие и ведение документов по инструктажу учащихся по технике безопасности</a:t>
            </a:r>
            <a:r>
              <a:rPr lang="ru-RU" sz="2000" b="1" i="1" smtClean="0">
                <a:solidFill>
                  <a:srgbClr val="000099"/>
                </a:solidFill>
                <a:latin typeface="Times New Roman" pitchFamily="18" charset="0"/>
              </a:rPr>
              <a:t>.</a:t>
            </a:r>
            <a:r>
              <a:rPr lang="ru-RU" sz="2000" b="1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b="1" i="1" smtClean="0">
                <a:solidFill>
                  <a:srgbClr val="09041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Педагогическая лаборатория учителя</a:t>
            </a:r>
            <a:r>
              <a:rPr lang="ru-RU" smtClean="0"/>
              <a:t> 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Паспорт кабинета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Программа развития кабинета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Нормативные документы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Перечень УМК, по которым ведётся обучение</a:t>
            </a:r>
          </a:p>
          <a:p>
            <a:pPr>
              <a:lnSpc>
                <a:spcPct val="90000"/>
              </a:lnSpc>
            </a:pPr>
            <a:r>
              <a:rPr lang="ru-RU" sz="28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Рабочие программы, программы элективынх курсов, авторских ,вариативных и адаптивных программ педагогов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i="1" smtClean="0">
                <a:solidFill>
                  <a:srgbClr val="09041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Педагогическая лаборатория учителя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Дидактические материалы по программным темам(включая ЦОРы и ЭОРы)</a:t>
            </a: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Контрольно-измерительные материалы для диагностики качества обученности учащихся</a:t>
            </a: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Методические материалы для работы с одарёнными и слабоуспевающими детьми</a:t>
            </a: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Внеурочная деятельность по предмету</a:t>
            </a: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Аудиовизуальные средства обучения</a:t>
            </a:r>
          </a:p>
          <a:p>
            <a:pPr>
              <a:lnSpc>
                <a:spcPct val="80000"/>
              </a:lnSpc>
            </a:pPr>
            <a:r>
              <a:rPr lang="ru-RU" sz="2400" b="1" i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Материально-техническая комплектация кабинета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10666</TotalTime>
  <Words>449</Words>
  <Application>Microsoft Office PowerPoint</Application>
  <PresentationFormat>Экран (16:9)</PresentationFormat>
  <Paragraphs>101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Скругленный</vt:lpstr>
      <vt:lpstr>Слайд 1</vt:lpstr>
      <vt:lpstr>Слайд 2</vt:lpstr>
      <vt:lpstr>Цели и задачи конкурса:</vt:lpstr>
      <vt:lpstr>Слайд 4</vt:lpstr>
      <vt:lpstr>     Конкурс проводится в 2 этапа</vt:lpstr>
      <vt:lpstr>Состав комиссии </vt:lpstr>
      <vt:lpstr>.       Критерии оценивания: </vt:lpstr>
      <vt:lpstr>Педагогическая лаборатория учителя </vt:lpstr>
      <vt:lpstr> Педагогическая лаборатория учителя</vt:lpstr>
      <vt:lpstr>    Эстетика оформления кабинета </vt:lpstr>
      <vt:lpstr>Кабинеты оценивают по каждому критерию по  3-х-бальной системе :</vt:lpstr>
      <vt:lpstr>График проведения конкурса  учебных кабинетов</vt:lpstr>
      <vt:lpstr>Форма предоставления итогов  районного этапа конкурса кабинетов</vt:lpstr>
      <vt:lpstr>Лицей №159 -Кабинет математики </vt:lpstr>
      <vt:lpstr>Кабинет математики</vt:lpstr>
      <vt:lpstr>Кабинет математики</vt:lpstr>
      <vt:lpstr>Кабинет математики</vt:lpstr>
      <vt:lpstr>Кабинет математики</vt:lpstr>
      <vt:lpstr>Кабинет математики</vt:lpstr>
      <vt:lpstr>Кабинет математики</vt:lpstr>
      <vt:lpstr>Кабинет математики</vt:lpstr>
      <vt:lpstr>Кабинет математики</vt:lpstr>
      <vt:lpstr>Кабинет математики</vt:lpstr>
      <vt:lpstr>Кабинет русского языка и литературы</vt:lpstr>
      <vt:lpstr>     Кабинет русского языка и литературы</vt:lpstr>
      <vt:lpstr>     Кабинет русского языка и литературы</vt:lpstr>
      <vt:lpstr> Кабинет татарского языка и литературы</vt:lpstr>
      <vt:lpstr> Кабинет татарского языка и литературы</vt:lpstr>
      <vt:lpstr>Кабинет татарского языка и литературы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pcvl</cp:lastModifiedBy>
  <cp:revision>434</cp:revision>
  <cp:lastPrinted>2013-09-09T08:13:28Z</cp:lastPrinted>
  <dcterms:created xsi:type="dcterms:W3CDTF">2011-01-19T10:29:57Z</dcterms:created>
  <dcterms:modified xsi:type="dcterms:W3CDTF">2014-10-02T11:57:36Z</dcterms:modified>
</cp:coreProperties>
</file>